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81" r:id="rId5"/>
    <p:sldId id="282" r:id="rId6"/>
    <p:sldId id="283" r:id="rId7"/>
    <p:sldId id="259" r:id="rId8"/>
    <p:sldId id="260" r:id="rId9"/>
    <p:sldId id="261" r:id="rId10"/>
    <p:sldId id="262" r:id="rId11"/>
    <p:sldId id="263" r:id="rId12"/>
    <p:sldId id="264" r:id="rId13"/>
    <p:sldId id="265" r:id="rId14"/>
    <p:sldId id="266" r:id="rId15"/>
    <p:sldId id="267" r:id="rId16"/>
    <p:sldId id="268" r:id="rId17"/>
    <p:sldId id="269" r:id="rId18"/>
    <p:sldId id="280" r:id="rId19"/>
    <p:sldId id="270" r:id="rId20"/>
    <p:sldId id="271" r:id="rId21"/>
    <p:sldId id="273" r:id="rId22"/>
    <p:sldId id="278" r:id="rId23"/>
    <p:sldId id="279" r:id="rId24"/>
    <p:sldId id="274" r:id="rId25"/>
    <p:sldId id="275" r:id="rId26"/>
    <p:sldId id="276" r:id="rId27"/>
    <p:sldId id="277"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51" d="100"/>
          <a:sy n="51" d="100"/>
        </p:scale>
        <p:origin x="-1229" y="-82"/>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048872C-EDAE-455D-8529-B85B8D20F801}" type="datetimeFigureOut">
              <a:rPr lang="en-US" smtClean="0"/>
              <a:pPr/>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19603719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048872C-EDAE-455D-8529-B85B8D20F801}" type="datetimeFigureOut">
              <a:rPr lang="en-US" smtClean="0"/>
              <a:pPr/>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719030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048872C-EDAE-455D-8529-B85B8D20F801}" type="datetimeFigureOut">
              <a:rPr lang="en-US" smtClean="0"/>
              <a:pPr/>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3207112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048872C-EDAE-455D-8529-B85B8D20F801}" type="datetimeFigureOut">
              <a:rPr lang="en-US" smtClean="0"/>
              <a:pPr/>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1226909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048872C-EDAE-455D-8529-B85B8D20F801}" type="datetimeFigureOut">
              <a:rPr lang="en-US" smtClean="0"/>
              <a:pPr/>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3535563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048872C-EDAE-455D-8529-B85B8D20F801}" type="datetimeFigureOut">
              <a:rPr lang="en-US" smtClean="0"/>
              <a:pPr/>
              <a:t>9/7/2022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496805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048872C-EDAE-455D-8529-B85B8D20F801}" type="datetimeFigureOut">
              <a:rPr lang="en-US" smtClean="0"/>
              <a:pPr/>
              <a:t>9/7/2022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2023603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048872C-EDAE-455D-8529-B85B8D20F801}" type="datetimeFigureOut">
              <a:rPr lang="en-US" smtClean="0"/>
              <a:pPr/>
              <a:t>9/7/2022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1757924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48872C-EDAE-455D-8529-B85B8D20F801}" type="datetimeFigureOut">
              <a:rPr lang="en-US" smtClean="0"/>
              <a:pPr/>
              <a:t>9/7/2022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368069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048872C-EDAE-455D-8529-B85B8D20F801}" type="datetimeFigureOut">
              <a:rPr lang="en-US" smtClean="0"/>
              <a:pPr/>
              <a:t>9/7/2022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2353308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048872C-EDAE-455D-8529-B85B8D20F801}" type="datetimeFigureOut">
              <a:rPr lang="en-US" smtClean="0"/>
              <a:pPr/>
              <a:t>9/7/2022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1700820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48872C-EDAE-455D-8529-B85B8D20F801}" type="datetimeFigureOut">
              <a:rPr lang="en-US" smtClean="0"/>
              <a:pPr/>
              <a:t>9/7/2022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5AABCC-A048-4FE9-BCE7-A9162C82139F}" type="slidenum">
              <a:rPr lang="en-US" smtClean="0"/>
              <a:pPr/>
              <a:t>‹#›</a:t>
            </a:fld>
            <a:endParaRPr lang="en-US"/>
          </a:p>
        </p:txBody>
      </p:sp>
    </p:spTree>
    <p:extLst>
      <p:ext uri="{BB962C8B-B14F-4D97-AF65-F5344CB8AC3E}">
        <p14:creationId xmlns:p14="http://schemas.microsoft.com/office/powerpoint/2010/main" xmlns="" val="21202174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Packages</a:t>
            </a:r>
            <a:endParaRPr lang="en-US" dirty="0"/>
          </a:p>
        </p:txBody>
      </p:sp>
      <p:sp>
        <p:nvSpPr>
          <p:cNvPr id="3" name="Subtitle 2"/>
          <p:cNvSpPr>
            <a:spLocks noGrp="1"/>
          </p:cNvSpPr>
          <p:nvPr>
            <p:ph type="subTitle" idx="1"/>
          </p:nvPr>
        </p:nvSpPr>
        <p:spPr/>
        <p:txBody>
          <a:bodyPr/>
          <a:lstStyle/>
          <a:p>
            <a:r>
              <a:rPr lang="en-US" smtClean="0"/>
              <a:t>In java</a:t>
            </a:r>
            <a:endParaRPr lang="en-US"/>
          </a:p>
        </p:txBody>
      </p:sp>
    </p:spTree>
    <p:extLst>
      <p:ext uri="{BB962C8B-B14F-4D97-AF65-F5344CB8AC3E}">
        <p14:creationId xmlns:p14="http://schemas.microsoft.com/office/powerpoint/2010/main" xmlns="" val="244126183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457200" y="152400"/>
            <a:ext cx="8458200" cy="5943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4124499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304800" y="228600"/>
            <a:ext cx="8610599" cy="6019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0913175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381000" y="152400"/>
            <a:ext cx="8534400" cy="5791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2142034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package and add class</a:t>
            </a:r>
            <a:endParaRPr lang="en-US" dirty="0"/>
          </a:p>
        </p:txBody>
      </p:sp>
      <p:sp>
        <p:nvSpPr>
          <p:cNvPr id="3" name="Content Placeholder 2"/>
          <p:cNvSpPr>
            <a:spLocks noGrp="1"/>
          </p:cNvSpPr>
          <p:nvPr>
            <p:ph idx="1"/>
          </p:nvPr>
        </p:nvSpPr>
        <p:spPr/>
        <p:txBody>
          <a:bodyPr>
            <a:normAutofit fontScale="32500" lnSpcReduction="20000"/>
          </a:bodyPr>
          <a:lstStyle/>
          <a:p>
            <a:r>
              <a:rPr lang="en-US" b="1" dirty="0"/>
              <a:t>package pack;</a:t>
            </a:r>
          </a:p>
          <a:p>
            <a:r>
              <a:rPr lang="en-US" dirty="0"/>
              <a:t>/**</a:t>
            </a:r>
          </a:p>
          <a:p>
            <a:r>
              <a:rPr lang="en-US" dirty="0"/>
              <a:t> * Addition if variables</a:t>
            </a:r>
          </a:p>
          <a:p>
            <a:r>
              <a:rPr lang="en-US" dirty="0"/>
              <a:t> */</a:t>
            </a:r>
          </a:p>
          <a:p>
            <a:r>
              <a:rPr lang="en-US" b="1" dirty="0"/>
              <a:t>public class Addition {</a:t>
            </a:r>
          </a:p>
          <a:p>
            <a:endParaRPr lang="en-US" dirty="0"/>
          </a:p>
          <a:p>
            <a:endParaRPr lang="en-US" dirty="0"/>
          </a:p>
          <a:p>
            <a:r>
              <a:rPr lang="en-US" dirty="0"/>
              <a:t>/**</a:t>
            </a:r>
          </a:p>
          <a:p>
            <a:r>
              <a:rPr lang="en-US" dirty="0"/>
              <a:t> * Instance variables</a:t>
            </a:r>
          </a:p>
          <a:p>
            <a:r>
              <a:rPr lang="en-US" dirty="0"/>
              <a:t> */</a:t>
            </a:r>
          </a:p>
          <a:p>
            <a:r>
              <a:rPr lang="en-US" b="1" dirty="0"/>
              <a:t>private double d1,d2;</a:t>
            </a:r>
          </a:p>
          <a:p>
            <a:r>
              <a:rPr lang="en-US" dirty="0"/>
              <a:t>/**</a:t>
            </a:r>
          </a:p>
          <a:p>
            <a:r>
              <a:rPr lang="en-US" dirty="0"/>
              <a:t> * parameterized constructor</a:t>
            </a:r>
          </a:p>
          <a:p>
            <a:r>
              <a:rPr lang="en-US" dirty="0"/>
              <a:t> */</a:t>
            </a:r>
          </a:p>
          <a:p>
            <a:r>
              <a:rPr lang="en-US" b="1" dirty="0"/>
              <a:t>public Addition(double a , double b)</a:t>
            </a:r>
          </a:p>
          <a:p>
            <a:r>
              <a:rPr lang="en-US" dirty="0"/>
              <a:t>{</a:t>
            </a:r>
          </a:p>
          <a:p>
            <a:r>
              <a:rPr lang="en-US" dirty="0"/>
              <a:t>d1=a;</a:t>
            </a:r>
          </a:p>
          <a:p>
            <a:r>
              <a:rPr lang="en-US" dirty="0"/>
              <a:t>d2=b;</a:t>
            </a:r>
          </a:p>
          <a:p>
            <a:r>
              <a:rPr lang="en-US" dirty="0"/>
              <a:t>}</a:t>
            </a:r>
          </a:p>
          <a:p>
            <a:r>
              <a:rPr lang="en-US" dirty="0"/>
              <a:t>/**</a:t>
            </a:r>
          </a:p>
          <a:p>
            <a:r>
              <a:rPr lang="en-US" dirty="0"/>
              <a:t> * Instance variables</a:t>
            </a:r>
          </a:p>
          <a:p>
            <a:r>
              <a:rPr lang="en-US" dirty="0"/>
              <a:t> */</a:t>
            </a:r>
          </a:p>
          <a:p>
            <a:r>
              <a:rPr lang="en-US" b="1" dirty="0"/>
              <a:t>public void sum()</a:t>
            </a:r>
          </a:p>
          <a:p>
            <a:r>
              <a:rPr lang="en-US" dirty="0"/>
              <a:t>{</a:t>
            </a:r>
          </a:p>
          <a:p>
            <a:r>
              <a:rPr lang="en-US" dirty="0" err="1"/>
              <a:t>System.</a:t>
            </a:r>
            <a:r>
              <a:rPr lang="en-US" b="1" i="1" dirty="0" err="1"/>
              <a:t>out.println</a:t>
            </a:r>
            <a:r>
              <a:rPr lang="en-US" b="1" i="1" dirty="0"/>
              <a:t>("Sum ="+(d1+d2));</a:t>
            </a:r>
          </a:p>
          <a:p>
            <a:r>
              <a:rPr lang="en-US" dirty="0"/>
              <a:t>}</a:t>
            </a:r>
          </a:p>
          <a:p>
            <a:r>
              <a:rPr lang="en-US" dirty="0"/>
              <a:t>}</a:t>
            </a:r>
          </a:p>
          <a:p>
            <a:endParaRPr lang="en-US" dirty="0"/>
          </a:p>
        </p:txBody>
      </p:sp>
    </p:spTree>
    <p:extLst>
      <p:ext uri="{BB962C8B-B14F-4D97-AF65-F5344CB8AC3E}">
        <p14:creationId xmlns:p14="http://schemas.microsoft.com/office/powerpoint/2010/main" xmlns="" val="35583068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same package</a:t>
            </a:r>
            <a:endParaRPr lang="en-US" dirty="0"/>
          </a:p>
        </p:txBody>
      </p:sp>
      <p:sp>
        <p:nvSpPr>
          <p:cNvPr id="3" name="Content Placeholder 2"/>
          <p:cNvSpPr>
            <a:spLocks noGrp="1"/>
          </p:cNvSpPr>
          <p:nvPr>
            <p:ph idx="1"/>
          </p:nvPr>
        </p:nvSpPr>
        <p:spPr/>
        <p:txBody>
          <a:bodyPr>
            <a:normAutofit fontScale="55000" lnSpcReduction="20000"/>
          </a:bodyPr>
          <a:lstStyle/>
          <a:p>
            <a:r>
              <a:rPr lang="en-US" b="1" dirty="0"/>
              <a:t>package pack;</a:t>
            </a:r>
          </a:p>
          <a:p>
            <a:endParaRPr lang="en-US" dirty="0"/>
          </a:p>
          <a:p>
            <a:r>
              <a:rPr lang="en-US" b="1" dirty="0"/>
              <a:t>public class Use {</a:t>
            </a:r>
          </a:p>
          <a:p>
            <a:endParaRPr lang="en-US" dirty="0"/>
          </a:p>
          <a:p>
            <a:r>
              <a:rPr lang="en-US" b="1" dirty="0"/>
              <a:t>public static void main(String[] </a:t>
            </a:r>
            <a:r>
              <a:rPr lang="en-US" b="1" dirty="0" err="1"/>
              <a:t>args</a:t>
            </a:r>
            <a:r>
              <a:rPr lang="en-US" b="1" dirty="0"/>
              <a:t>) {</a:t>
            </a:r>
          </a:p>
          <a:p>
            <a:r>
              <a:rPr lang="en-US" dirty="0"/>
              <a:t>// </a:t>
            </a:r>
            <a:r>
              <a:rPr lang="en-US" b="1" dirty="0"/>
              <a:t>TODO Auto-generated method stub</a:t>
            </a:r>
          </a:p>
          <a:p>
            <a:endParaRPr lang="en-US" dirty="0"/>
          </a:p>
          <a:p>
            <a:r>
              <a:rPr lang="en-US" dirty="0"/>
              <a:t>// create Addition class object</a:t>
            </a:r>
          </a:p>
          <a:p>
            <a:endParaRPr lang="en-US" dirty="0"/>
          </a:p>
          <a:p>
            <a:r>
              <a:rPr lang="en-US" dirty="0" err="1"/>
              <a:t>pack.Addition</a:t>
            </a:r>
            <a:r>
              <a:rPr lang="en-US" dirty="0"/>
              <a:t> </a:t>
            </a:r>
            <a:r>
              <a:rPr lang="en-US" dirty="0" err="1"/>
              <a:t>obj</a:t>
            </a:r>
            <a:r>
              <a:rPr lang="en-US" dirty="0"/>
              <a:t> = </a:t>
            </a:r>
            <a:r>
              <a:rPr lang="en-US" b="1" dirty="0"/>
              <a:t>new </a:t>
            </a:r>
            <a:r>
              <a:rPr lang="en-US" b="1" dirty="0" err="1"/>
              <a:t>pack.Addition</a:t>
            </a:r>
            <a:r>
              <a:rPr lang="en-US" b="1" dirty="0"/>
              <a:t>(10, 15.5);</a:t>
            </a:r>
          </a:p>
          <a:p>
            <a:endParaRPr lang="en-US" dirty="0"/>
          </a:p>
          <a:p>
            <a:r>
              <a:rPr lang="en-US" dirty="0"/>
              <a:t>// call sum method.</a:t>
            </a:r>
          </a:p>
          <a:p>
            <a:r>
              <a:rPr lang="en-US" dirty="0" err="1"/>
              <a:t>obj.sum</a:t>
            </a:r>
            <a:r>
              <a:rPr lang="en-US" dirty="0"/>
              <a:t>();</a:t>
            </a:r>
          </a:p>
          <a:p>
            <a:r>
              <a:rPr lang="en-US" dirty="0"/>
              <a:t>}</a:t>
            </a:r>
          </a:p>
          <a:p>
            <a:endParaRPr lang="en-US" dirty="0"/>
          </a:p>
          <a:p>
            <a:r>
              <a:rPr lang="en-US" dirty="0"/>
              <a:t>}</a:t>
            </a:r>
          </a:p>
          <a:p>
            <a:endParaRPr lang="en-US" dirty="0"/>
          </a:p>
        </p:txBody>
      </p:sp>
    </p:spTree>
    <p:extLst>
      <p:ext uri="{BB962C8B-B14F-4D97-AF65-F5344CB8AC3E}">
        <p14:creationId xmlns:p14="http://schemas.microsoft.com/office/powerpoint/2010/main" xmlns="" val="243727374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334962"/>
          </a:xfrm>
        </p:spPr>
        <p:txBody>
          <a:bodyPr>
            <a:normAutofit fontScale="90000"/>
          </a:bodyPr>
          <a:lstStyle/>
          <a:p>
            <a:r>
              <a:rPr lang="en-US" dirty="0" smtClean="0"/>
              <a:t> </a:t>
            </a:r>
            <a:endParaRPr lang="en-US" dirty="0"/>
          </a:p>
        </p:txBody>
      </p:sp>
      <p:sp>
        <p:nvSpPr>
          <p:cNvPr id="3" name="Content Placeholder 2"/>
          <p:cNvSpPr>
            <a:spLocks noGrp="1"/>
          </p:cNvSpPr>
          <p:nvPr>
            <p:ph idx="1"/>
          </p:nvPr>
        </p:nvSpPr>
        <p:spPr>
          <a:xfrm>
            <a:off x="457200" y="304800"/>
            <a:ext cx="8229600" cy="5821363"/>
          </a:xfrm>
        </p:spPr>
        <p:txBody>
          <a:bodyPr/>
          <a:lstStyle/>
          <a:p>
            <a:r>
              <a:rPr lang="en-US" dirty="0" err="1"/>
              <a:t>pack.Addition</a:t>
            </a:r>
            <a:r>
              <a:rPr lang="en-US" dirty="0"/>
              <a:t> </a:t>
            </a:r>
            <a:r>
              <a:rPr lang="en-US" dirty="0" err="1"/>
              <a:t>obj</a:t>
            </a:r>
            <a:r>
              <a:rPr lang="en-US" dirty="0"/>
              <a:t> = </a:t>
            </a:r>
            <a:r>
              <a:rPr lang="en-US" b="1" dirty="0"/>
              <a:t>new </a:t>
            </a:r>
            <a:r>
              <a:rPr lang="en-US" b="1" dirty="0" err="1"/>
              <a:t>pack.Addition</a:t>
            </a:r>
            <a:r>
              <a:rPr lang="en-US" b="1" dirty="0"/>
              <a:t>(10, 15.5);</a:t>
            </a:r>
          </a:p>
          <a:p>
            <a:r>
              <a:rPr lang="en-US" dirty="0" smtClean="0"/>
              <a:t>Every time we refer with package name before class and this is inconvenient. To over come this we can use import statement at beginning of program.</a:t>
            </a:r>
          </a:p>
          <a:p>
            <a:r>
              <a:rPr lang="en-US" dirty="0" smtClean="0"/>
              <a:t>Import </a:t>
            </a:r>
            <a:r>
              <a:rPr lang="en-US" dirty="0" err="1" smtClean="0"/>
              <a:t>pack.Addition</a:t>
            </a:r>
            <a:r>
              <a:rPr lang="en-US" dirty="0" smtClean="0"/>
              <a:t>.</a:t>
            </a:r>
            <a:endParaRPr lang="en-US" dirty="0"/>
          </a:p>
        </p:txBody>
      </p:sp>
    </p:spTree>
    <p:extLst>
      <p:ext uri="{BB962C8B-B14F-4D97-AF65-F5344CB8AC3E}">
        <p14:creationId xmlns:p14="http://schemas.microsoft.com/office/powerpoint/2010/main" xmlns="" val="5579168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28600" y="228600"/>
            <a:ext cx="8686799" cy="35814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805092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28600" y="457200"/>
            <a:ext cx="8686799" cy="5562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5953707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304800" y="152400"/>
            <a:ext cx="8686800" cy="62484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60227603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0" y="152400"/>
            <a:ext cx="8915400" cy="6324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8614436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Package</a:t>
            </a:r>
            <a:endParaRPr lang="en-US" dirty="0"/>
          </a:p>
        </p:txBody>
      </p:sp>
      <p:sp>
        <p:nvSpPr>
          <p:cNvPr id="3" name="Content Placeholder 2"/>
          <p:cNvSpPr>
            <a:spLocks noGrp="1"/>
          </p:cNvSpPr>
          <p:nvPr>
            <p:ph idx="1"/>
          </p:nvPr>
        </p:nvSpPr>
        <p:spPr/>
        <p:txBody>
          <a:bodyPr>
            <a:normAutofit lnSpcReduction="10000"/>
          </a:bodyPr>
          <a:lstStyle/>
          <a:p>
            <a:r>
              <a:rPr lang="en-US" dirty="0" smtClean="0"/>
              <a:t>It is necessary in software development to create several classes and interfaces.</a:t>
            </a:r>
          </a:p>
          <a:p>
            <a:r>
              <a:rPr lang="en-US" dirty="0" smtClean="0"/>
              <a:t>After creating, it is better if they divided into some groups depending on their relationship.</a:t>
            </a:r>
          </a:p>
          <a:p>
            <a:r>
              <a:rPr lang="en-US" dirty="0" smtClean="0"/>
              <a:t>To handle similar task are put into the same directory and known as PACKAGE.</a:t>
            </a:r>
          </a:p>
          <a:p>
            <a:r>
              <a:rPr lang="en-US" dirty="0" smtClean="0"/>
              <a:t>A package represents a directory that contains related group of classes and interfaces.</a:t>
            </a:r>
          </a:p>
          <a:p>
            <a:r>
              <a:rPr lang="en-US" dirty="0" smtClean="0"/>
              <a:t>Example java.io.*;</a:t>
            </a:r>
            <a:endParaRPr lang="en-US" dirty="0"/>
          </a:p>
        </p:txBody>
      </p:sp>
    </p:spTree>
    <p:extLst>
      <p:ext uri="{BB962C8B-B14F-4D97-AF65-F5344CB8AC3E}">
        <p14:creationId xmlns:p14="http://schemas.microsoft.com/office/powerpoint/2010/main" xmlns="" val="412715470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28600" y="152400"/>
            <a:ext cx="8686800" cy="4191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10806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 </a:t>
            </a:r>
            <a:r>
              <a:rPr lang="en-US" dirty="0" err="1" smtClean="0"/>
              <a:t>specifiers</a:t>
            </a:r>
            <a:r>
              <a:rPr lang="en-US" dirty="0" smtClean="0"/>
              <a:t> in java</a:t>
            </a:r>
            <a:endParaRPr lang="en-US" dirty="0"/>
          </a:p>
        </p:txBody>
      </p:sp>
      <p:sp>
        <p:nvSpPr>
          <p:cNvPr id="3" name="Content Placeholder 2"/>
          <p:cNvSpPr>
            <a:spLocks noGrp="1"/>
          </p:cNvSpPr>
          <p:nvPr>
            <p:ph idx="1"/>
          </p:nvPr>
        </p:nvSpPr>
        <p:spPr/>
        <p:txBody>
          <a:bodyPr/>
          <a:lstStyle/>
          <a:p>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381000" y="1647825"/>
            <a:ext cx="8153400" cy="46005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88239618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6362"/>
          </a:xfrm>
        </p:spPr>
        <p:txBody>
          <a:bodyPr>
            <a:normAutofit fontScale="90000"/>
          </a:bodyPr>
          <a:lstStyle/>
          <a:p>
            <a:r>
              <a:rPr lang="en-US" dirty="0" smtClean="0"/>
              <a:t> </a:t>
            </a:r>
            <a:endParaRPr lang="en-US" dirty="0"/>
          </a:p>
        </p:txBody>
      </p:sp>
      <p:sp>
        <p:nvSpPr>
          <p:cNvPr id="3" name="Content Placeholder 2"/>
          <p:cNvSpPr>
            <a:spLocks noGrp="1"/>
          </p:cNvSpPr>
          <p:nvPr>
            <p:ph idx="1"/>
          </p:nvPr>
        </p:nvSpPr>
        <p:spPr>
          <a:xfrm>
            <a:off x="457200" y="228600"/>
            <a:ext cx="8229600" cy="5897563"/>
          </a:xfrm>
        </p:spPr>
        <p:txBody>
          <a:bodyPr>
            <a:normAutofit fontScale="92500" lnSpcReduction="10000"/>
          </a:bodyPr>
          <a:lstStyle/>
          <a:p>
            <a:r>
              <a:rPr lang="en-US" dirty="0" smtClean="0"/>
              <a:t>Private member of class A are not available to class B or in class C. Scope is limited to class where it is defined.</a:t>
            </a:r>
          </a:p>
          <a:p>
            <a:r>
              <a:rPr lang="en-US" dirty="0" smtClean="0"/>
              <a:t>So scope of private access </a:t>
            </a:r>
            <a:r>
              <a:rPr lang="en-US" dirty="0" err="1" smtClean="0"/>
              <a:t>specifiers</a:t>
            </a:r>
            <a:r>
              <a:rPr lang="en-US" dirty="0" smtClean="0"/>
              <a:t> is </a:t>
            </a:r>
            <a:r>
              <a:rPr lang="en-US" b="1" u="sng" dirty="0" smtClean="0"/>
              <a:t>class scope</a:t>
            </a:r>
          </a:p>
          <a:p>
            <a:r>
              <a:rPr lang="en-US" dirty="0" smtClean="0"/>
              <a:t>Public members of class A is available to class B and c. This means public members are available every where and their scope is </a:t>
            </a:r>
            <a:r>
              <a:rPr lang="en-US" b="1" u="sng" dirty="0" smtClean="0"/>
              <a:t>global scope.</a:t>
            </a:r>
          </a:p>
          <a:p>
            <a:r>
              <a:rPr lang="en-US" dirty="0" smtClean="0"/>
              <a:t>Protected members of class A are available to class B, but not class C. but if, class C is sub class of class A, then the protected members of class A are available to class C. </a:t>
            </a:r>
          </a:p>
          <a:p>
            <a:r>
              <a:rPr lang="en-US" dirty="0" smtClean="0"/>
              <a:t>So protected access </a:t>
            </a:r>
            <a:r>
              <a:rPr lang="en-US" dirty="0" err="1" smtClean="0"/>
              <a:t>specifier</a:t>
            </a:r>
            <a:r>
              <a:rPr lang="en-US" dirty="0" smtClean="0"/>
              <a:t> acts as public with respect to sub classes.</a:t>
            </a:r>
            <a:endParaRPr lang="en-US" dirty="0"/>
          </a:p>
        </p:txBody>
      </p:sp>
    </p:spTree>
    <p:extLst>
      <p:ext uri="{BB962C8B-B14F-4D97-AF65-F5344CB8AC3E}">
        <p14:creationId xmlns:p14="http://schemas.microsoft.com/office/powerpoint/2010/main" xmlns="" val="365232851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82562"/>
          </a:xfrm>
        </p:spPr>
        <p:txBody>
          <a:bodyPr>
            <a:normAutofit fontScale="90000"/>
          </a:bodyPr>
          <a:lstStyle/>
          <a:p>
            <a:r>
              <a:rPr lang="en-US" dirty="0" smtClean="0"/>
              <a:t> </a:t>
            </a:r>
            <a:endParaRPr lang="en-US" dirty="0"/>
          </a:p>
        </p:txBody>
      </p:sp>
      <p:sp>
        <p:nvSpPr>
          <p:cNvPr id="3" name="Content Placeholder 2"/>
          <p:cNvSpPr>
            <a:spLocks noGrp="1"/>
          </p:cNvSpPr>
          <p:nvPr>
            <p:ph idx="1"/>
          </p:nvPr>
        </p:nvSpPr>
        <p:spPr>
          <a:xfrm>
            <a:off x="457200" y="304800"/>
            <a:ext cx="8229600" cy="5821363"/>
          </a:xfrm>
        </p:spPr>
        <p:txBody>
          <a:bodyPr/>
          <a:lstStyle/>
          <a:p>
            <a:r>
              <a:rPr lang="en-US" dirty="0" smtClean="0"/>
              <a:t>When no </a:t>
            </a:r>
            <a:r>
              <a:rPr lang="en-US" dirty="0" err="1" smtClean="0"/>
              <a:t>specifier</a:t>
            </a:r>
            <a:r>
              <a:rPr lang="en-US" dirty="0" smtClean="0"/>
              <a:t> is mentioned, it is taken as default </a:t>
            </a:r>
            <a:r>
              <a:rPr lang="en-US" dirty="0" err="1" smtClean="0"/>
              <a:t>specifier</a:t>
            </a:r>
            <a:r>
              <a:rPr lang="en-US" dirty="0" smtClean="0"/>
              <a:t>. Default members of class A are accessible to class B, which is in same package. They are not available to class C. This means the scope of default </a:t>
            </a:r>
            <a:r>
              <a:rPr lang="en-US" dirty="0" err="1" smtClean="0"/>
              <a:t>memebers</a:t>
            </a:r>
            <a:r>
              <a:rPr lang="en-US" dirty="0" smtClean="0"/>
              <a:t> is </a:t>
            </a:r>
            <a:r>
              <a:rPr lang="en-US" b="1" u="sng" dirty="0" smtClean="0"/>
              <a:t>Package Scope.</a:t>
            </a:r>
          </a:p>
          <a:p>
            <a:r>
              <a:rPr lang="en-US" b="1" u="sng" dirty="0" smtClean="0"/>
              <a:t>Interview question</a:t>
            </a:r>
          </a:p>
          <a:p>
            <a:r>
              <a:rPr lang="en-US" dirty="0" smtClean="0"/>
              <a:t>What is the scope of default access </a:t>
            </a:r>
            <a:r>
              <a:rPr lang="en-US" dirty="0" err="1" smtClean="0"/>
              <a:t>specifier</a:t>
            </a:r>
            <a:r>
              <a:rPr lang="en-US" dirty="0" smtClean="0"/>
              <a:t>?</a:t>
            </a:r>
          </a:p>
          <a:p>
            <a:r>
              <a:rPr lang="en-US" dirty="0" smtClean="0"/>
              <a:t>Default members are available with in the same package, but not outside of packages, so their scope is package scope.</a:t>
            </a:r>
            <a:endParaRPr lang="en-US" dirty="0"/>
          </a:p>
        </p:txBody>
      </p:sp>
    </p:spTree>
    <p:extLst>
      <p:ext uri="{BB962C8B-B14F-4D97-AF65-F5344CB8AC3E}">
        <p14:creationId xmlns:p14="http://schemas.microsoft.com/office/powerpoint/2010/main" xmlns="" val="146036412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Public, private, protected and default. </a:t>
            </a:r>
            <a:endParaRPr lang="en-US" dirty="0"/>
          </a:p>
        </p:txBody>
      </p:sp>
      <p:sp>
        <p:nvSpPr>
          <p:cNvPr id="3" name="Content Placeholder 2"/>
          <p:cNvSpPr>
            <a:spLocks noGrp="1"/>
          </p:cNvSpPr>
          <p:nvPr>
            <p:ph idx="1"/>
          </p:nvPr>
        </p:nvSpPr>
        <p:spPr/>
        <p:txBody>
          <a:bodyPr>
            <a:normAutofit fontScale="77500" lnSpcReduction="20000"/>
          </a:bodyPr>
          <a:lstStyle/>
          <a:p>
            <a:r>
              <a:rPr lang="en-US" dirty="0"/>
              <a:t>// class A of same package.</a:t>
            </a:r>
          </a:p>
          <a:p>
            <a:r>
              <a:rPr lang="en-US" b="1" dirty="0"/>
              <a:t>package same;</a:t>
            </a:r>
          </a:p>
          <a:p>
            <a:endParaRPr lang="en-US" dirty="0"/>
          </a:p>
          <a:p>
            <a:r>
              <a:rPr lang="en-US" b="1" dirty="0"/>
              <a:t>public class A {</a:t>
            </a:r>
          </a:p>
          <a:p>
            <a:endParaRPr lang="en-US" dirty="0"/>
          </a:p>
          <a:p>
            <a:r>
              <a:rPr lang="en-US" b="1" dirty="0"/>
              <a:t>private </a:t>
            </a:r>
            <a:r>
              <a:rPr lang="en-US" b="1" dirty="0" err="1"/>
              <a:t>int</a:t>
            </a:r>
            <a:r>
              <a:rPr lang="en-US" b="1" dirty="0"/>
              <a:t> </a:t>
            </a:r>
            <a:r>
              <a:rPr lang="en-US" b="1" u="sng" dirty="0"/>
              <a:t>a=1;</a:t>
            </a:r>
          </a:p>
          <a:p>
            <a:r>
              <a:rPr lang="en-US" b="1" dirty="0"/>
              <a:t>public </a:t>
            </a:r>
            <a:r>
              <a:rPr lang="en-US" b="1" dirty="0" err="1"/>
              <a:t>int</a:t>
            </a:r>
            <a:r>
              <a:rPr lang="en-US" b="1" dirty="0"/>
              <a:t> b=2;</a:t>
            </a:r>
          </a:p>
          <a:p>
            <a:r>
              <a:rPr lang="en-US" b="1" dirty="0"/>
              <a:t>protected </a:t>
            </a:r>
            <a:r>
              <a:rPr lang="en-US" b="1" dirty="0" err="1"/>
              <a:t>int</a:t>
            </a:r>
            <a:r>
              <a:rPr lang="en-US" b="1" dirty="0"/>
              <a:t> c=3;</a:t>
            </a:r>
          </a:p>
          <a:p>
            <a:r>
              <a:rPr lang="en-US" b="1" dirty="0" err="1"/>
              <a:t>int</a:t>
            </a:r>
            <a:r>
              <a:rPr lang="en-US" b="1" dirty="0"/>
              <a:t> d=4;  // default</a:t>
            </a:r>
          </a:p>
          <a:p>
            <a:endParaRPr lang="en-US" dirty="0"/>
          </a:p>
          <a:p>
            <a:r>
              <a:rPr lang="en-US" dirty="0"/>
              <a:t>}</a:t>
            </a:r>
          </a:p>
          <a:p>
            <a:endParaRPr lang="en-US" dirty="0"/>
          </a:p>
        </p:txBody>
      </p:sp>
    </p:spTree>
    <p:extLst>
      <p:ext uri="{BB962C8B-B14F-4D97-AF65-F5344CB8AC3E}">
        <p14:creationId xmlns:p14="http://schemas.microsoft.com/office/powerpoint/2010/main" xmlns="" val="2023662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B of same package</a:t>
            </a:r>
            <a:endParaRPr lang="en-US" dirty="0"/>
          </a:p>
        </p:txBody>
      </p:sp>
      <p:sp>
        <p:nvSpPr>
          <p:cNvPr id="3" name="Content Placeholder 2"/>
          <p:cNvSpPr>
            <a:spLocks noGrp="1"/>
          </p:cNvSpPr>
          <p:nvPr>
            <p:ph idx="1"/>
          </p:nvPr>
        </p:nvSpPr>
        <p:spPr/>
        <p:txBody>
          <a:bodyPr>
            <a:normAutofit fontScale="55000" lnSpcReduction="20000"/>
          </a:bodyPr>
          <a:lstStyle/>
          <a:p>
            <a:r>
              <a:rPr lang="en-US" b="1" dirty="0"/>
              <a:t>package same;</a:t>
            </a:r>
          </a:p>
          <a:p>
            <a:r>
              <a:rPr lang="en-US" dirty="0"/>
              <a:t>// class B of same package</a:t>
            </a:r>
          </a:p>
          <a:p>
            <a:r>
              <a:rPr lang="en-US" b="1" dirty="0"/>
              <a:t>public class B {</a:t>
            </a:r>
          </a:p>
          <a:p>
            <a:endParaRPr lang="en-US" dirty="0"/>
          </a:p>
          <a:p>
            <a:r>
              <a:rPr lang="en-US" b="1" dirty="0"/>
              <a:t>public static void main(String[] </a:t>
            </a:r>
            <a:r>
              <a:rPr lang="en-US" b="1" dirty="0" err="1"/>
              <a:t>args</a:t>
            </a:r>
            <a:r>
              <a:rPr lang="en-US" b="1" dirty="0"/>
              <a:t>) {</a:t>
            </a:r>
          </a:p>
          <a:p>
            <a:r>
              <a:rPr lang="en-US" dirty="0"/>
              <a:t>// accessing the members of class A</a:t>
            </a:r>
          </a:p>
          <a:p>
            <a:r>
              <a:rPr lang="en-US" dirty="0"/>
              <a:t>A </a:t>
            </a:r>
            <a:r>
              <a:rPr lang="en-US" dirty="0" err="1"/>
              <a:t>obj</a:t>
            </a:r>
            <a:r>
              <a:rPr lang="en-US" dirty="0"/>
              <a:t> = </a:t>
            </a:r>
            <a:r>
              <a:rPr lang="en-US" b="1" dirty="0"/>
              <a:t>new A();</a:t>
            </a:r>
          </a:p>
          <a:p>
            <a:r>
              <a:rPr lang="en-US" dirty="0" smtClean="0"/>
              <a:t>//</a:t>
            </a:r>
            <a:r>
              <a:rPr lang="en-US" dirty="0" err="1" smtClean="0"/>
              <a:t>System.</a:t>
            </a:r>
            <a:r>
              <a:rPr lang="en-US" b="1" i="1" dirty="0" err="1" smtClean="0"/>
              <a:t>out.println</a:t>
            </a:r>
            <a:r>
              <a:rPr lang="en-US" b="1" i="1" dirty="0" smtClean="0"/>
              <a:t>(</a:t>
            </a:r>
            <a:r>
              <a:rPr lang="en-US" b="1" i="1" dirty="0" err="1" smtClean="0"/>
              <a:t>obj.</a:t>
            </a:r>
            <a:r>
              <a:rPr lang="en-US" b="1" i="1" u="sng" dirty="0" err="1" smtClean="0"/>
              <a:t>a</a:t>
            </a:r>
            <a:r>
              <a:rPr lang="en-US" b="1" i="1" u="sng" dirty="0"/>
              <a:t>);</a:t>
            </a:r>
          </a:p>
          <a:p>
            <a:r>
              <a:rPr lang="en-US" dirty="0" err="1"/>
              <a:t>System.</a:t>
            </a:r>
            <a:r>
              <a:rPr lang="en-US" b="1" i="1" dirty="0" err="1"/>
              <a:t>out.println</a:t>
            </a:r>
            <a:r>
              <a:rPr lang="en-US" b="1" i="1" dirty="0"/>
              <a:t>(</a:t>
            </a:r>
            <a:r>
              <a:rPr lang="en-US" b="1" i="1" dirty="0" err="1"/>
              <a:t>obj.b</a:t>
            </a:r>
            <a:r>
              <a:rPr lang="en-US" b="1" i="1" dirty="0"/>
              <a:t>);</a:t>
            </a:r>
          </a:p>
          <a:p>
            <a:r>
              <a:rPr lang="en-US" dirty="0" err="1"/>
              <a:t>System.</a:t>
            </a:r>
            <a:r>
              <a:rPr lang="en-US" b="1" i="1" dirty="0" err="1"/>
              <a:t>out.println</a:t>
            </a:r>
            <a:r>
              <a:rPr lang="en-US" b="1" i="1" dirty="0"/>
              <a:t>(</a:t>
            </a:r>
            <a:r>
              <a:rPr lang="en-US" b="1" i="1" dirty="0" err="1"/>
              <a:t>obj.c</a:t>
            </a:r>
            <a:r>
              <a:rPr lang="en-US" b="1" i="1" dirty="0"/>
              <a:t>);</a:t>
            </a:r>
          </a:p>
          <a:p>
            <a:r>
              <a:rPr lang="en-US" dirty="0" err="1"/>
              <a:t>System.</a:t>
            </a:r>
            <a:r>
              <a:rPr lang="en-US" b="1" i="1" dirty="0" err="1"/>
              <a:t>out.println</a:t>
            </a:r>
            <a:r>
              <a:rPr lang="en-US" b="1" i="1" dirty="0"/>
              <a:t>(</a:t>
            </a:r>
            <a:r>
              <a:rPr lang="en-US" b="1" i="1" dirty="0" err="1"/>
              <a:t>obj.d</a:t>
            </a:r>
            <a:r>
              <a:rPr lang="en-US" b="1" i="1" dirty="0"/>
              <a:t>);</a:t>
            </a:r>
          </a:p>
          <a:p>
            <a:endParaRPr lang="en-US" dirty="0"/>
          </a:p>
          <a:p>
            <a:r>
              <a:rPr lang="en-US" dirty="0"/>
              <a:t>}</a:t>
            </a:r>
          </a:p>
          <a:p>
            <a:endParaRPr lang="en-US" dirty="0"/>
          </a:p>
          <a:p>
            <a:r>
              <a:rPr lang="en-US" dirty="0"/>
              <a:t>}</a:t>
            </a:r>
          </a:p>
          <a:p>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143000" y="5486400"/>
            <a:ext cx="7391400" cy="8858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68954144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 another package sub class( with out inheritance)</a:t>
            </a:r>
            <a:endParaRPr lang="en-US" dirty="0"/>
          </a:p>
        </p:txBody>
      </p:sp>
      <p:sp>
        <p:nvSpPr>
          <p:cNvPr id="3" name="Content Placeholder 2"/>
          <p:cNvSpPr>
            <a:spLocks noGrp="1"/>
          </p:cNvSpPr>
          <p:nvPr>
            <p:ph idx="1"/>
          </p:nvPr>
        </p:nvSpPr>
        <p:spPr/>
        <p:txBody>
          <a:bodyPr>
            <a:normAutofit fontScale="47500" lnSpcReduction="20000"/>
          </a:bodyPr>
          <a:lstStyle/>
          <a:p>
            <a:r>
              <a:rPr lang="en-US" b="1" dirty="0"/>
              <a:t>package another;</a:t>
            </a:r>
          </a:p>
          <a:p>
            <a:endParaRPr lang="en-US" dirty="0"/>
          </a:p>
          <a:p>
            <a:r>
              <a:rPr lang="en-US" b="1" dirty="0"/>
              <a:t>import </a:t>
            </a:r>
            <a:r>
              <a:rPr lang="en-US" b="1" dirty="0" err="1"/>
              <a:t>same.A</a:t>
            </a:r>
            <a:r>
              <a:rPr lang="en-US" b="1" dirty="0"/>
              <a:t>;</a:t>
            </a:r>
          </a:p>
          <a:p>
            <a:endParaRPr lang="en-US" dirty="0"/>
          </a:p>
          <a:p>
            <a:r>
              <a:rPr lang="en-US" b="1" dirty="0"/>
              <a:t>public class C {</a:t>
            </a:r>
          </a:p>
          <a:p>
            <a:endParaRPr lang="en-US" dirty="0"/>
          </a:p>
          <a:p>
            <a:r>
              <a:rPr lang="en-US" b="1" dirty="0"/>
              <a:t>public static void main(String[] </a:t>
            </a:r>
            <a:r>
              <a:rPr lang="en-US" b="1" dirty="0" err="1"/>
              <a:t>args</a:t>
            </a:r>
            <a:r>
              <a:rPr lang="en-US" b="1" dirty="0"/>
              <a:t>) {</a:t>
            </a:r>
          </a:p>
          <a:p>
            <a:r>
              <a:rPr lang="en-US" dirty="0"/>
              <a:t>// </a:t>
            </a:r>
            <a:r>
              <a:rPr lang="en-US" b="1" dirty="0"/>
              <a:t>TODO Auto-generated method stub</a:t>
            </a:r>
          </a:p>
          <a:p>
            <a:r>
              <a:rPr lang="en-US" dirty="0"/>
              <a:t>A </a:t>
            </a:r>
            <a:r>
              <a:rPr lang="en-US" dirty="0" err="1"/>
              <a:t>obj</a:t>
            </a:r>
            <a:r>
              <a:rPr lang="en-US" dirty="0"/>
              <a:t> = </a:t>
            </a:r>
            <a:r>
              <a:rPr lang="en-US" b="1" dirty="0"/>
              <a:t>new A();</a:t>
            </a:r>
          </a:p>
          <a:p>
            <a:r>
              <a:rPr lang="en-US" dirty="0" err="1"/>
              <a:t>System.</a:t>
            </a:r>
            <a:r>
              <a:rPr lang="en-US" b="1" i="1" dirty="0" err="1"/>
              <a:t>out.println</a:t>
            </a:r>
            <a:r>
              <a:rPr lang="en-US" b="1" i="1" dirty="0"/>
              <a:t>(</a:t>
            </a:r>
            <a:r>
              <a:rPr lang="en-US" b="1" i="1" dirty="0" err="1"/>
              <a:t>obj.</a:t>
            </a:r>
            <a:r>
              <a:rPr lang="en-US" b="1" i="1" u="sng" dirty="0" err="1"/>
              <a:t>a</a:t>
            </a:r>
            <a:r>
              <a:rPr lang="en-US" b="1" i="1" u="sng" dirty="0"/>
              <a:t>);</a:t>
            </a:r>
          </a:p>
          <a:p>
            <a:r>
              <a:rPr lang="en-US" dirty="0" err="1"/>
              <a:t>System.</a:t>
            </a:r>
            <a:r>
              <a:rPr lang="en-US" b="1" i="1" dirty="0" err="1"/>
              <a:t>out.println</a:t>
            </a:r>
            <a:r>
              <a:rPr lang="en-US" b="1" i="1" dirty="0"/>
              <a:t>(</a:t>
            </a:r>
            <a:r>
              <a:rPr lang="en-US" b="1" i="1" dirty="0" err="1"/>
              <a:t>obj.b</a:t>
            </a:r>
            <a:r>
              <a:rPr lang="en-US" b="1" i="1" dirty="0"/>
              <a:t>);</a:t>
            </a:r>
          </a:p>
          <a:p>
            <a:r>
              <a:rPr lang="en-US" dirty="0" err="1"/>
              <a:t>System.</a:t>
            </a:r>
            <a:r>
              <a:rPr lang="en-US" b="1" i="1" dirty="0" err="1"/>
              <a:t>out.println</a:t>
            </a:r>
            <a:r>
              <a:rPr lang="en-US" b="1" i="1" dirty="0"/>
              <a:t>(</a:t>
            </a:r>
            <a:r>
              <a:rPr lang="en-US" b="1" i="1" dirty="0" err="1"/>
              <a:t>obj.</a:t>
            </a:r>
            <a:r>
              <a:rPr lang="en-US" b="1" i="1" u="sng" dirty="0" err="1"/>
              <a:t>c</a:t>
            </a:r>
            <a:r>
              <a:rPr lang="en-US" b="1" i="1" u="sng" dirty="0"/>
              <a:t>);</a:t>
            </a:r>
          </a:p>
          <a:p>
            <a:r>
              <a:rPr lang="en-US" dirty="0" err="1"/>
              <a:t>System.</a:t>
            </a:r>
            <a:r>
              <a:rPr lang="en-US" b="1" i="1" dirty="0" err="1"/>
              <a:t>out.println</a:t>
            </a:r>
            <a:r>
              <a:rPr lang="en-US" b="1" i="1" dirty="0"/>
              <a:t>(</a:t>
            </a:r>
            <a:r>
              <a:rPr lang="en-US" b="1" i="1" dirty="0" err="1"/>
              <a:t>obj.</a:t>
            </a:r>
            <a:r>
              <a:rPr lang="en-US" b="1" i="1" u="sng" dirty="0" err="1"/>
              <a:t>d</a:t>
            </a:r>
            <a:r>
              <a:rPr lang="en-US" b="1" i="1" u="sng" dirty="0"/>
              <a:t>);</a:t>
            </a:r>
          </a:p>
          <a:p>
            <a:endParaRPr lang="en-US" dirty="0"/>
          </a:p>
          <a:p>
            <a:r>
              <a:rPr lang="en-US" dirty="0"/>
              <a:t>}</a:t>
            </a:r>
          </a:p>
          <a:p>
            <a:endParaRPr lang="en-US" dirty="0"/>
          </a:p>
          <a:p>
            <a:r>
              <a:rPr lang="en-US" dirty="0"/>
              <a:t>}</a:t>
            </a:r>
          </a:p>
          <a:p>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219200" y="5029200"/>
            <a:ext cx="7724775" cy="12287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27709963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 another package sub class( </a:t>
            </a:r>
            <a:r>
              <a:rPr lang="en-US" dirty="0" smtClean="0"/>
              <a:t>with </a:t>
            </a:r>
            <a:r>
              <a:rPr lang="en-US" dirty="0"/>
              <a:t>inheritance)</a:t>
            </a:r>
          </a:p>
        </p:txBody>
      </p:sp>
      <p:sp>
        <p:nvSpPr>
          <p:cNvPr id="3" name="Content Placeholder 2"/>
          <p:cNvSpPr>
            <a:spLocks noGrp="1"/>
          </p:cNvSpPr>
          <p:nvPr>
            <p:ph idx="1"/>
          </p:nvPr>
        </p:nvSpPr>
        <p:spPr/>
        <p:txBody>
          <a:bodyPr>
            <a:normAutofit fontScale="55000" lnSpcReduction="20000"/>
          </a:bodyPr>
          <a:lstStyle/>
          <a:p>
            <a:r>
              <a:rPr lang="en-US" b="1" dirty="0"/>
              <a:t>package another;</a:t>
            </a:r>
          </a:p>
          <a:p>
            <a:endParaRPr lang="en-US" dirty="0"/>
          </a:p>
          <a:p>
            <a:r>
              <a:rPr lang="en-US" b="1" dirty="0"/>
              <a:t>import same.*;</a:t>
            </a:r>
          </a:p>
          <a:p>
            <a:r>
              <a:rPr lang="en-US" b="1" dirty="0"/>
              <a:t>public class D extends A{</a:t>
            </a:r>
          </a:p>
          <a:p>
            <a:endParaRPr lang="en-US" dirty="0"/>
          </a:p>
          <a:p>
            <a:r>
              <a:rPr lang="en-US" b="1" dirty="0"/>
              <a:t>public static void main(String[] </a:t>
            </a:r>
            <a:r>
              <a:rPr lang="en-US" b="1" dirty="0" err="1"/>
              <a:t>args</a:t>
            </a:r>
            <a:r>
              <a:rPr lang="en-US" b="1" dirty="0"/>
              <a:t>) {</a:t>
            </a:r>
          </a:p>
          <a:p>
            <a:r>
              <a:rPr lang="en-US" dirty="0"/>
              <a:t>// </a:t>
            </a:r>
            <a:r>
              <a:rPr lang="en-US" b="1" dirty="0"/>
              <a:t>TODO Auto-generated method stub</a:t>
            </a:r>
          </a:p>
          <a:p>
            <a:r>
              <a:rPr lang="en-US" dirty="0"/>
              <a:t>D </a:t>
            </a:r>
            <a:r>
              <a:rPr lang="en-US" dirty="0" err="1"/>
              <a:t>obj</a:t>
            </a:r>
            <a:r>
              <a:rPr lang="en-US" dirty="0"/>
              <a:t> = </a:t>
            </a:r>
            <a:r>
              <a:rPr lang="en-US" b="1" dirty="0"/>
              <a:t>new D();</a:t>
            </a:r>
          </a:p>
          <a:p>
            <a:r>
              <a:rPr lang="en-US" dirty="0" err="1"/>
              <a:t>System.</a:t>
            </a:r>
            <a:r>
              <a:rPr lang="en-US" b="1" i="1" dirty="0" err="1"/>
              <a:t>out.println</a:t>
            </a:r>
            <a:r>
              <a:rPr lang="en-US" b="1" i="1" dirty="0"/>
              <a:t>(</a:t>
            </a:r>
            <a:r>
              <a:rPr lang="en-US" b="1" i="1" dirty="0" err="1"/>
              <a:t>obj.</a:t>
            </a:r>
            <a:r>
              <a:rPr lang="en-US" b="1" i="1" u="sng" dirty="0" err="1"/>
              <a:t>a</a:t>
            </a:r>
            <a:r>
              <a:rPr lang="en-US" b="1" i="1" u="sng" dirty="0"/>
              <a:t>);</a:t>
            </a:r>
          </a:p>
          <a:p>
            <a:r>
              <a:rPr lang="en-US" dirty="0" err="1"/>
              <a:t>System.</a:t>
            </a:r>
            <a:r>
              <a:rPr lang="en-US" b="1" i="1" dirty="0" err="1"/>
              <a:t>out.println</a:t>
            </a:r>
            <a:r>
              <a:rPr lang="en-US" b="1" i="1" dirty="0"/>
              <a:t>(</a:t>
            </a:r>
            <a:r>
              <a:rPr lang="en-US" b="1" i="1" dirty="0" err="1"/>
              <a:t>obj.b</a:t>
            </a:r>
            <a:r>
              <a:rPr lang="en-US" b="1" i="1" dirty="0"/>
              <a:t>);</a:t>
            </a:r>
          </a:p>
          <a:p>
            <a:r>
              <a:rPr lang="en-US" dirty="0" err="1"/>
              <a:t>System.</a:t>
            </a:r>
            <a:r>
              <a:rPr lang="en-US" b="1" i="1" dirty="0" err="1"/>
              <a:t>out.println</a:t>
            </a:r>
            <a:r>
              <a:rPr lang="en-US" b="1" i="1" dirty="0"/>
              <a:t>(</a:t>
            </a:r>
            <a:r>
              <a:rPr lang="en-US" b="1" i="1" dirty="0" err="1"/>
              <a:t>obj.c</a:t>
            </a:r>
            <a:r>
              <a:rPr lang="en-US" b="1" i="1" dirty="0"/>
              <a:t>);</a:t>
            </a:r>
          </a:p>
          <a:p>
            <a:r>
              <a:rPr lang="en-US" dirty="0" err="1"/>
              <a:t>System.</a:t>
            </a:r>
            <a:r>
              <a:rPr lang="en-US" b="1" i="1" dirty="0" err="1"/>
              <a:t>out.println</a:t>
            </a:r>
            <a:r>
              <a:rPr lang="en-US" b="1" i="1" dirty="0"/>
              <a:t>(</a:t>
            </a:r>
            <a:r>
              <a:rPr lang="en-US" b="1" i="1" dirty="0" err="1"/>
              <a:t>obj.</a:t>
            </a:r>
            <a:r>
              <a:rPr lang="en-US" b="1" i="1" u="sng" dirty="0" err="1"/>
              <a:t>d</a:t>
            </a:r>
            <a:r>
              <a:rPr lang="en-US" b="1" i="1" u="sng" dirty="0"/>
              <a:t>);</a:t>
            </a:r>
          </a:p>
          <a:p>
            <a:endParaRPr lang="en-US" dirty="0"/>
          </a:p>
          <a:p>
            <a:r>
              <a:rPr lang="en-US" dirty="0"/>
              <a:t>}</a:t>
            </a:r>
          </a:p>
          <a:p>
            <a:endParaRPr lang="en-US" dirty="0"/>
          </a:p>
          <a:p>
            <a:r>
              <a:rPr lang="en-US" dirty="0"/>
              <a:t>}</a:t>
            </a:r>
          </a:p>
          <a:p>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914400" y="5105400"/>
            <a:ext cx="7820025" cy="12001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1634439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6362"/>
          </a:xfrm>
        </p:spPr>
        <p:txBody>
          <a:bodyPr>
            <a:normAutofit fontScale="90000"/>
          </a:bodyPr>
          <a:lstStyle/>
          <a:p>
            <a:r>
              <a:rPr lang="en-US" dirty="0" smtClean="0"/>
              <a:t> </a:t>
            </a:r>
            <a:endParaRPr lang="en-US" dirty="0"/>
          </a:p>
        </p:txBody>
      </p:sp>
      <p:sp>
        <p:nvSpPr>
          <p:cNvPr id="3" name="Content Placeholder 2"/>
          <p:cNvSpPr>
            <a:spLocks noGrp="1"/>
          </p:cNvSpPr>
          <p:nvPr>
            <p:ph idx="1"/>
          </p:nvPr>
        </p:nvSpPr>
        <p:spPr>
          <a:xfrm>
            <a:off x="457200" y="228600"/>
            <a:ext cx="8229600" cy="5897563"/>
          </a:xfrm>
        </p:spPr>
        <p:txBody>
          <a:bodyPr>
            <a:normAutofit/>
          </a:bodyPr>
          <a:lstStyle/>
          <a:p>
            <a:r>
              <a:rPr lang="en-US" sz="2800" dirty="0" smtClean="0"/>
              <a:t>We are importing classes of java.io package. Here java is directory name and </a:t>
            </a:r>
            <a:r>
              <a:rPr lang="en-US" sz="2800" dirty="0" err="1" smtClean="0"/>
              <a:t>io</a:t>
            </a:r>
            <a:r>
              <a:rPr lang="en-US" sz="2800" dirty="0" smtClean="0"/>
              <a:t> is another sub directory with in it  and * represents all classes and interface.</a:t>
            </a:r>
            <a:endParaRPr lang="en-US" sz="28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514728" y="1600200"/>
            <a:ext cx="7943472" cy="49434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8111726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Interview Question	</a:t>
            </a:r>
            <a:endParaRPr lang="en-US" dirty="0"/>
          </a:p>
        </p:txBody>
      </p:sp>
      <p:sp>
        <p:nvSpPr>
          <p:cNvPr id="3" name="Content Placeholder 2"/>
          <p:cNvSpPr>
            <a:spLocks noGrp="1"/>
          </p:cNvSpPr>
          <p:nvPr>
            <p:ph idx="1"/>
          </p:nvPr>
        </p:nvSpPr>
        <p:spPr>
          <a:xfrm>
            <a:off x="457200" y="1295400"/>
            <a:ext cx="8229600" cy="5410200"/>
          </a:xfrm>
        </p:spPr>
        <p:txBody>
          <a:bodyPr>
            <a:normAutofit fontScale="85000" lnSpcReduction="20000"/>
          </a:bodyPr>
          <a:lstStyle/>
          <a:p>
            <a:pPr>
              <a:buNone/>
            </a:pPr>
            <a:r>
              <a:rPr lang="en-US" dirty="0" smtClean="0"/>
              <a:t>A programmer is writing the following statements in a program:</a:t>
            </a:r>
          </a:p>
          <a:p>
            <a:pPr>
              <a:buNone/>
            </a:pPr>
            <a:r>
              <a:rPr lang="en-US" dirty="0" smtClean="0"/>
              <a:t>a</a:t>
            </a:r>
            <a:r>
              <a:rPr lang="en-US" dirty="0" smtClean="0"/>
              <a:t>)import java.awt.*;</a:t>
            </a:r>
          </a:p>
          <a:p>
            <a:pPr>
              <a:buNone/>
            </a:pPr>
            <a:r>
              <a:rPr lang="en-US" dirty="0" smtClean="0"/>
              <a:t>b</a:t>
            </a:r>
            <a:r>
              <a:rPr lang="en-US" dirty="0" smtClean="0"/>
              <a:t>)import </a:t>
            </a:r>
            <a:r>
              <a:rPr lang="en-US" dirty="0" err="1" smtClean="0"/>
              <a:t>java.awt.event</a:t>
            </a:r>
            <a:r>
              <a:rPr lang="en-US" dirty="0" smtClean="0"/>
              <a:t>.*;</a:t>
            </a:r>
          </a:p>
          <a:p>
            <a:pPr>
              <a:buNone/>
            </a:pPr>
            <a:r>
              <a:rPr lang="en-US" dirty="0" smtClean="0"/>
              <a:t>Should we write both the statements in his program or the first one is enough? </a:t>
            </a:r>
          </a:p>
          <a:p>
            <a:pPr>
              <a:buNone/>
            </a:pPr>
            <a:r>
              <a:rPr lang="en-US" dirty="0" smtClean="0"/>
              <a:t> </a:t>
            </a:r>
            <a:r>
              <a:rPr lang="en-US" dirty="0" smtClean="0"/>
              <a:t>event is a sub package of java.awt package. But, when a package is imported, its sub packages are not automatically imported into a program. So, for every package or sub package, a separate import statements should be written. Hence if the programmer wants the classes and interfaces of both the java.awt and </a:t>
            </a:r>
            <a:r>
              <a:rPr lang="en-US" dirty="0" err="1" smtClean="0"/>
              <a:t>java.awt.event</a:t>
            </a:r>
            <a:r>
              <a:rPr lang="en-US" dirty="0" smtClean="0"/>
              <a:t> packages, then we should write both the preceding statements in his program.</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package concept:</a:t>
            </a:r>
            <a:endParaRPr lang="en-US" dirty="0"/>
          </a:p>
        </p:txBody>
      </p:sp>
      <p:sp>
        <p:nvSpPr>
          <p:cNvPr id="3" name="Content Placeholder 2"/>
          <p:cNvSpPr>
            <a:spLocks noGrp="1"/>
          </p:cNvSpPr>
          <p:nvPr>
            <p:ph idx="1"/>
          </p:nvPr>
        </p:nvSpPr>
        <p:spPr>
          <a:xfrm>
            <a:off x="457200" y="1219200"/>
            <a:ext cx="8229600" cy="4906963"/>
          </a:xfrm>
        </p:spPr>
        <p:txBody>
          <a:bodyPr>
            <a:normAutofit lnSpcReduction="10000"/>
          </a:bodyPr>
          <a:lstStyle/>
          <a:p>
            <a:pPr>
              <a:buNone/>
            </a:pPr>
            <a:r>
              <a:rPr lang="en-US" dirty="0" smtClean="0"/>
              <a:t>Packages are useful to arrange related </a:t>
            </a:r>
            <a:r>
              <a:rPr lang="en-US" dirty="0" err="1" smtClean="0"/>
              <a:t>classess</a:t>
            </a:r>
            <a:r>
              <a:rPr lang="en-US" dirty="0" smtClean="0"/>
              <a:t> and interfaces into a group. This makes all the classes and interfaces performing the same task to put together in the same package.</a:t>
            </a:r>
          </a:p>
          <a:p>
            <a:pPr>
              <a:buNone/>
            </a:pPr>
            <a:r>
              <a:rPr lang="en-US" dirty="0" smtClean="0"/>
              <a:t>For ex: java.io package is a having input and output operations.</a:t>
            </a:r>
          </a:p>
          <a:p>
            <a:pPr>
              <a:buNone/>
            </a:pPr>
            <a:r>
              <a:rPr lang="en-US" dirty="0" smtClean="0"/>
              <a:t>Packages hide the classes and interfaces in a separate sub directory, so that accidental deletion of classes and interfaces will not take place.</a:t>
            </a:r>
          </a:p>
          <a:p>
            <a:pPr>
              <a:buNone/>
            </a:pP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endParaRPr lang="en-US" dirty="0"/>
          </a:p>
        </p:txBody>
      </p:sp>
      <p:sp>
        <p:nvSpPr>
          <p:cNvPr id="3" name="Content Placeholder 2"/>
          <p:cNvSpPr>
            <a:spLocks noGrp="1"/>
          </p:cNvSpPr>
          <p:nvPr>
            <p:ph idx="1"/>
          </p:nvPr>
        </p:nvSpPr>
        <p:spPr>
          <a:xfrm>
            <a:off x="457200" y="304800"/>
            <a:ext cx="8229600" cy="5821363"/>
          </a:xfrm>
        </p:spPr>
        <p:txBody>
          <a:bodyPr>
            <a:normAutofit fontScale="92500" lnSpcReduction="20000"/>
          </a:bodyPr>
          <a:lstStyle/>
          <a:p>
            <a:r>
              <a:rPr lang="en-US" dirty="0" smtClean="0"/>
              <a:t>The classes and interfaces of a package are isolated from the classes and interfaces of another package. This means that we can use same names of classes of two different classes. </a:t>
            </a:r>
          </a:p>
          <a:p>
            <a:r>
              <a:rPr lang="en-US" dirty="0" smtClean="0"/>
              <a:t>For ex Date class is in java.util and also in java.sql package.</a:t>
            </a:r>
          </a:p>
          <a:p>
            <a:r>
              <a:rPr lang="en-US" dirty="0" smtClean="0"/>
              <a:t>A group of packages is called a library. The classes and interfaces of a package are like books in a library and can be reused several times. This reusability nature of packages makes programming easy. Just think, the packages in java created by JavaSoft people only once, and millions of programmers all the world are daily by using them in various programs.</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381000" y="457200"/>
            <a:ext cx="8534400" cy="5715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3164948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28600" y="304800"/>
            <a:ext cx="8686800" cy="6324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3343509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Different types of Packages</a:t>
            </a:r>
            <a:endParaRPr lang="en-US" dirty="0"/>
          </a:p>
        </p:txBody>
      </p:sp>
      <p:sp>
        <p:nvSpPr>
          <p:cNvPr id="3" name="Content Placeholder 2"/>
          <p:cNvSpPr>
            <a:spLocks noGrp="1"/>
          </p:cNvSpPr>
          <p:nvPr>
            <p:ph idx="1"/>
          </p:nvPr>
        </p:nvSpPr>
        <p:spPr>
          <a:xfrm>
            <a:off x="457200" y="1295400"/>
            <a:ext cx="8229600" cy="5562600"/>
          </a:xfrm>
        </p:spPr>
        <p:txBody>
          <a:bodyPr>
            <a:normAutofit fontScale="70000" lnSpcReduction="20000"/>
          </a:bodyPr>
          <a:lstStyle/>
          <a:p>
            <a:r>
              <a:rPr lang="en-US" dirty="0" smtClean="0"/>
              <a:t>Two different types:</a:t>
            </a:r>
          </a:p>
          <a:p>
            <a:r>
              <a:rPr lang="en-US" dirty="0" smtClean="0"/>
              <a:t>Built in packages.</a:t>
            </a:r>
          </a:p>
          <a:p>
            <a:r>
              <a:rPr lang="en-US" dirty="0" smtClean="0"/>
              <a:t>User defined packages.</a:t>
            </a:r>
          </a:p>
          <a:p>
            <a:r>
              <a:rPr lang="en-US" dirty="0" smtClean="0"/>
              <a:t>Built in packages– These packages are already available in java language.</a:t>
            </a:r>
          </a:p>
          <a:p>
            <a:r>
              <a:rPr lang="en-US" dirty="0"/>
              <a:t>1) </a:t>
            </a:r>
            <a:r>
              <a:rPr lang="en-US" b="1" dirty="0" err="1"/>
              <a:t>java.lang</a:t>
            </a:r>
            <a:r>
              <a:rPr lang="en-US" b="1" dirty="0"/>
              <a:t>: </a:t>
            </a:r>
            <a:r>
              <a:rPr lang="en-US" dirty="0"/>
              <a:t>Contains language support classes(</a:t>
            </a:r>
            <a:r>
              <a:rPr lang="en-US" dirty="0" err="1"/>
              <a:t>e.g</a:t>
            </a:r>
            <a:r>
              <a:rPr lang="en-US" dirty="0"/>
              <a:t> classed which defines primitive data types, math operations). This package is automatically imported.</a:t>
            </a:r>
            <a:br>
              <a:rPr lang="en-US" dirty="0"/>
            </a:br>
            <a:r>
              <a:rPr lang="en-US" dirty="0"/>
              <a:t>2) </a:t>
            </a:r>
            <a:r>
              <a:rPr lang="en-US" b="1" dirty="0"/>
              <a:t> java.io: </a:t>
            </a:r>
            <a:r>
              <a:rPr lang="en-US" dirty="0"/>
              <a:t>Contains classed for supporting input / output operations.</a:t>
            </a:r>
            <a:br>
              <a:rPr lang="en-US" dirty="0"/>
            </a:br>
            <a:r>
              <a:rPr lang="en-US" dirty="0"/>
              <a:t>3) </a:t>
            </a:r>
            <a:r>
              <a:rPr lang="en-US" b="1" dirty="0"/>
              <a:t> java.util: </a:t>
            </a:r>
            <a:r>
              <a:rPr lang="en-US" dirty="0"/>
              <a:t>Contains utility classes which implement data structures like Linked List, Dictionary and support ; for Date / Time operations.</a:t>
            </a:r>
            <a:br>
              <a:rPr lang="en-US" dirty="0"/>
            </a:br>
            <a:r>
              <a:rPr lang="en-US" dirty="0"/>
              <a:t>4) </a:t>
            </a:r>
            <a:r>
              <a:rPr lang="en-US" b="1" dirty="0"/>
              <a:t> </a:t>
            </a:r>
            <a:r>
              <a:rPr lang="en-US" b="1" dirty="0" err="1"/>
              <a:t>java.applet</a:t>
            </a:r>
            <a:r>
              <a:rPr lang="en-US" b="1" dirty="0"/>
              <a:t>: </a:t>
            </a:r>
            <a:r>
              <a:rPr lang="en-US" dirty="0"/>
              <a:t>Contains classes for creating Applets.</a:t>
            </a:r>
            <a:br>
              <a:rPr lang="en-US" dirty="0"/>
            </a:br>
            <a:r>
              <a:rPr lang="en-US" dirty="0"/>
              <a:t>5) </a:t>
            </a:r>
            <a:r>
              <a:rPr lang="en-US" b="1" dirty="0"/>
              <a:t> </a:t>
            </a:r>
            <a:r>
              <a:rPr lang="en-US" b="1" dirty="0" err="1"/>
              <a:t>java.awt</a:t>
            </a:r>
            <a:r>
              <a:rPr lang="en-US" b="1" dirty="0"/>
              <a:t>: </a:t>
            </a:r>
            <a:r>
              <a:rPr lang="en-US" dirty="0"/>
              <a:t>Contain classes for implementing the components for graphical user interfaces (like button , ;menus </a:t>
            </a:r>
            <a:r>
              <a:rPr lang="en-US" dirty="0" err="1"/>
              <a:t>etc</a:t>
            </a:r>
            <a:r>
              <a:rPr lang="en-US" dirty="0"/>
              <a:t>).</a:t>
            </a:r>
            <a:br>
              <a:rPr lang="en-US" dirty="0"/>
            </a:br>
            <a:r>
              <a:rPr lang="en-US" dirty="0"/>
              <a:t>6) </a:t>
            </a:r>
            <a:r>
              <a:rPr lang="en-US" b="1" dirty="0"/>
              <a:t> java.net: </a:t>
            </a:r>
            <a:r>
              <a:rPr lang="en-US" dirty="0"/>
              <a:t>Contain classes for supporting networking operations.</a:t>
            </a:r>
          </a:p>
        </p:txBody>
      </p:sp>
    </p:spTree>
    <p:extLst>
      <p:ext uri="{BB962C8B-B14F-4D97-AF65-F5344CB8AC3E}">
        <p14:creationId xmlns:p14="http://schemas.microsoft.com/office/powerpoint/2010/main" xmlns="" val="36159374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1486</TotalTime>
  <Words>979</Words>
  <Application>Microsoft Office PowerPoint</Application>
  <PresentationFormat>On-screen Show (4:3)</PresentationFormat>
  <Paragraphs>154</Paragraphs>
  <Slides>27</Slides>
  <Notes>0</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Packages</vt:lpstr>
      <vt:lpstr>Package</vt:lpstr>
      <vt:lpstr> </vt:lpstr>
      <vt:lpstr>Interview Question </vt:lpstr>
      <vt:lpstr>Advantages of package concept:</vt:lpstr>
      <vt:lpstr> </vt:lpstr>
      <vt:lpstr>Slide 7</vt:lpstr>
      <vt:lpstr>Slide 8</vt:lpstr>
      <vt:lpstr>Different types of Packages</vt:lpstr>
      <vt:lpstr>Slide 10</vt:lpstr>
      <vt:lpstr>Slide 11</vt:lpstr>
      <vt:lpstr>Slide 12</vt:lpstr>
      <vt:lpstr>Create package and add class</vt:lpstr>
      <vt:lpstr>In same package</vt:lpstr>
      <vt:lpstr> </vt:lpstr>
      <vt:lpstr>Slide 16</vt:lpstr>
      <vt:lpstr>Slide 17</vt:lpstr>
      <vt:lpstr>Slide 18</vt:lpstr>
      <vt:lpstr>Slide 19</vt:lpstr>
      <vt:lpstr>Slide 20</vt:lpstr>
      <vt:lpstr>Access specifiers in java</vt:lpstr>
      <vt:lpstr> </vt:lpstr>
      <vt:lpstr> </vt:lpstr>
      <vt:lpstr>Public, private, protected and default. </vt:lpstr>
      <vt:lpstr>Class B of same package</vt:lpstr>
      <vt:lpstr>In another package sub class( with out inheritance)</vt:lpstr>
      <vt:lpstr>In another package sub class( with inheritance)</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Packages</dc:title>
  <dc:creator>Welcome</dc:creator>
  <cp:lastModifiedBy>Welcome</cp:lastModifiedBy>
  <cp:revision>32</cp:revision>
  <dcterms:created xsi:type="dcterms:W3CDTF">2020-06-04T16:19:30Z</dcterms:created>
  <dcterms:modified xsi:type="dcterms:W3CDTF">2022-09-07T06:05:42Z</dcterms:modified>
</cp:coreProperties>
</file>

<file path=docProps/thumbnail.jpeg>
</file>